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92" r:id="rId2"/>
  </p:sldIdLst>
  <p:sldSz cx="12192000" cy="6858000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modifyVerifier cryptProviderType="rsaAES" cryptAlgorithmClass="hash" cryptAlgorithmType="typeAny" cryptAlgorithmSid="14" spinCount="100000" saltData="6xsrjA8eiKclKOb7fjSkpg==" hashData="eWb5BgjYo8F/uX1j0MM8sISWi1qIDYDhcIhXh5574pheAp1Ujbygb0CGYLcdTehT1NIJeV4Fg7QMHcVE46/Agw=="/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8" d="100"/>
          <a:sy n="108" d="100"/>
        </p:scale>
        <p:origin x="678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1BD0066-145A-4D75-B3ED-C9BC20E8FDEB}" type="datetimeFigureOut">
              <a:rPr lang="ru-RU" smtClean="0"/>
              <a:t>06.05.2026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A46A2DA-69AC-4643-A549-999CB749977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656326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1DCDB64-34DD-408D-94B4-FE86CC2AF0E2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727193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CD37009-7BFF-4B75-AF49-C3583E57719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E1DBCFB9-B455-4ADB-B195-6E2637F96A5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EC6EAE3-0510-4D84-B70E-5820DA9297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AB2B5-4A00-4D54-9AE1-F6726DD42F09}" type="datetimeFigureOut">
              <a:rPr lang="ru-RU" smtClean="0"/>
              <a:t>06.05.2026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4CEF272-A6CB-4CFE-AB3A-B5EC3A4636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5EAF211-1BAF-487D-87A8-211695350D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6C74A7-CA41-4ED3-8710-32DE8CA627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244627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1ECB151-CF1F-446F-99AF-CDD457BBC2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3A33247C-2648-48FD-93F1-E051342E435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BAA3BFC-7575-4213-9E25-74DD686130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AB2B5-4A00-4D54-9AE1-F6726DD42F09}" type="datetimeFigureOut">
              <a:rPr lang="ru-RU" smtClean="0"/>
              <a:t>06.05.2026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7A8954C-F39B-43AA-92EF-5A21E366F9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AE69714-7F3E-4367-AC82-A277B9765A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6C74A7-CA41-4ED3-8710-32DE8CA627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637337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71F9D845-1529-474C-BE01-A17E779A4B4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40153121-A606-4B21-9FFA-C660329F464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EE692BC9-F36E-4CC3-9481-AE3EB8BC78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AB2B5-4A00-4D54-9AE1-F6726DD42F09}" type="datetimeFigureOut">
              <a:rPr lang="ru-RU" smtClean="0"/>
              <a:t>06.05.2026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CC4EAC2-BF34-486F-92D9-3E64B58758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04E5FAE-476E-4BC9-A9E9-495290EBF5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6C74A7-CA41-4ED3-8710-32DE8CA627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4727407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DF8D52-2E7D-416E-B194-9E374B263193}" type="datetime1">
              <a:rPr lang="en-US" smtClean="0"/>
              <a:t>5/6/2026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888888"/>
                </a:solidFill>
                <a:latin typeface="Times New Roman"/>
                <a:cs typeface="Times New Roman"/>
              </a:defRPr>
            </a:lvl1pPr>
          </a:lstStyle>
          <a:p>
            <a:pPr marL="51435">
              <a:lnSpc>
                <a:spcPts val="1240"/>
              </a:lnSpc>
            </a:pPr>
            <a:fld id="{81D60167-4931-47E6-BA6A-407CBD079E47}" type="slidenum">
              <a:rPr spc="-25" dirty="0"/>
              <a:t>‹#›</a:t>
            </a:fld>
            <a:endParaRPr spc="-25" dirty="0"/>
          </a:p>
        </p:txBody>
      </p:sp>
    </p:spTree>
    <p:extLst>
      <p:ext uri="{BB962C8B-B14F-4D97-AF65-F5344CB8AC3E}">
        <p14:creationId xmlns:p14="http://schemas.microsoft.com/office/powerpoint/2010/main" val="26675922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3E33263-45B7-47AF-A6D4-345FF1AB21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BBE4B15-D68F-4EEB-A903-7D3D4D3AD2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543DC662-D1F7-4A20-842F-6F84D7E188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AB2B5-4A00-4D54-9AE1-F6726DD42F09}" type="datetimeFigureOut">
              <a:rPr lang="ru-RU" smtClean="0"/>
              <a:t>06.05.2026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CCFA3FE-9C25-47D0-B8F2-5869FD8E4C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73264FC-AA4B-4747-BE50-8709B402C5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6C74A7-CA41-4ED3-8710-32DE8CA627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565194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7941701-216E-484D-9B89-776E979919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1075CD5F-C64F-4A8F-84D2-74639AB4A6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FAB62C9-C810-4FE6-89D7-7F89123D8D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AB2B5-4A00-4D54-9AE1-F6726DD42F09}" type="datetimeFigureOut">
              <a:rPr lang="ru-RU" smtClean="0"/>
              <a:t>06.05.2026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3970A2B-2725-483F-928D-0D58AA5043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2547BE0-A6BE-47B9-B74E-73A8F3BD10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6C74A7-CA41-4ED3-8710-32DE8CA627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4479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0BBAC41-9F4F-490F-BD92-400148D414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1C59B06-B3C1-41B7-B878-E8DED5BDC3E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057B1570-1D71-4382-B258-C126B3D4B40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AF77308A-9E49-4C59-814A-132E26972D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AB2B5-4A00-4D54-9AE1-F6726DD42F09}" type="datetimeFigureOut">
              <a:rPr lang="ru-RU" smtClean="0"/>
              <a:t>06.05.2026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20C483AC-F45A-4DE7-AF0B-E97CBA9FAC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3C23B83D-1545-4610-ABA3-5B5FE9FC36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6C74A7-CA41-4ED3-8710-32DE8CA627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700506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E3156B6-E6CB-4841-98A3-F64DF4C6B4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EECF64CF-8036-4373-8097-44AE9689E7F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982EE307-2D02-46D9-86F6-B493FAEB844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21B5694D-0D7A-4BB0-A599-3CA983C245C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6EAAE80E-C93E-4C43-8777-148B2203F4F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8A4D5640-FF69-48F4-A671-710C4949E0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AB2B5-4A00-4D54-9AE1-F6726DD42F09}" type="datetimeFigureOut">
              <a:rPr lang="ru-RU" smtClean="0"/>
              <a:t>06.05.2026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452B8642-41AB-488B-B974-0B61BBFF90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F4B0D7AF-8E96-4FDC-BBE6-9FBBC215F6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6C74A7-CA41-4ED3-8710-32DE8CA627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227559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8EBEE48-1BE6-4A8F-B346-B78E088469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53D974D8-1C9E-4C25-BD33-111D865E48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AB2B5-4A00-4D54-9AE1-F6726DD42F09}" type="datetimeFigureOut">
              <a:rPr lang="ru-RU" smtClean="0"/>
              <a:t>06.05.2026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192CABA0-CDFE-477E-AFA2-D9A29DDEC7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357B281C-C023-4261-B3EA-9B5E3F9A3B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6C74A7-CA41-4ED3-8710-32DE8CA627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956961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655E11D3-601A-4D7E-84EA-4A30264801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AB2B5-4A00-4D54-9AE1-F6726DD42F09}" type="datetimeFigureOut">
              <a:rPr lang="ru-RU" smtClean="0"/>
              <a:t>06.05.2026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CCAE44D1-3FD9-49CA-B3BB-A0C5ED1432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0FC51744-2C13-4E0B-A6BD-FC231C930C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6C74A7-CA41-4ED3-8710-32DE8CA627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901594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4DA2DA8-6965-44F8-AEF9-55D7855228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2DD1FED-F369-4A0E-9E95-AB89F0FCA5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F8C492EA-B70C-412D-8794-081FC3B2754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5B604813-F7F3-40B5-9AB2-E91E77BC7B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AB2B5-4A00-4D54-9AE1-F6726DD42F09}" type="datetimeFigureOut">
              <a:rPr lang="ru-RU" smtClean="0"/>
              <a:t>06.05.2026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4456899A-D6A7-4EA4-9D57-2723AD11FF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2C159C19-897F-4A46-A6FA-516C904C44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6C74A7-CA41-4ED3-8710-32DE8CA627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25097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E632159-E6A0-416C-9DCD-A3AED622AA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73D4197C-5427-4249-B277-ABB33A91A97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A2B73FE3-E8BC-439B-B103-FDAC5FF3396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48728DED-3AB7-442F-AB43-A1D4FEE61C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AB2B5-4A00-4D54-9AE1-F6726DD42F09}" type="datetimeFigureOut">
              <a:rPr lang="ru-RU" smtClean="0"/>
              <a:t>06.05.2026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5AB1674A-C3AC-4E04-86DF-74BCF75DFD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6366E331-18D2-443C-9B2F-C0DB7FF7F1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6C74A7-CA41-4ED3-8710-32DE8CA627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650923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459C362-4D55-44C2-9258-C966F9CFD1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01BC5C4F-D529-4291-9E56-55DFD9F5644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0CBD74B-F623-4B6F-AED0-4D69CA15C81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4AB2B5-4A00-4D54-9AE1-F6726DD42F09}" type="datetimeFigureOut">
              <a:rPr lang="ru-RU" smtClean="0"/>
              <a:t>06.05.2026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F67F3B8-556F-4653-987A-D4E18831441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CC35D86-8C82-4816-A30F-190218FA32C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6C74A7-CA41-4ED3-8710-32DE8CA627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775792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nobl.ru/mestnoe-samoupravlenie-nizhegorodskoj-oblasti/ardatov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6" Type="http://schemas.microsoft.com/office/2007/relationships/hdphoto" Target="../media/hdphoto1.wdp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AutoShape 1" descr="Большемурашкинский муниципальный округ">
            <a:extLst>
              <a:ext uri="{FF2B5EF4-FFF2-40B4-BE49-F238E27FC236}">
                <a16:creationId xmlns:a16="http://schemas.microsoft.com/office/drawing/2014/main" id="{8F43053D-B71B-4095-BB21-2158A8C228BF}"/>
              </a:ext>
            </a:extLst>
          </p:cNvPr>
          <p:cNvSpPr>
            <a:spLocks noChangeAspect="1" noChangeArrowheads="1"/>
          </p:cNvSpPr>
          <p:nvPr/>
        </p:nvSpPr>
        <p:spPr bwMode="auto">
          <a:xfrm rot="18418546">
            <a:off x="2806278" y="265438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74" name="AutoShape 2" descr="Большемурашкинский муниципальный округ">
            <a:extLst>
              <a:ext uri="{FF2B5EF4-FFF2-40B4-BE49-F238E27FC236}">
                <a16:creationId xmlns:a16="http://schemas.microsoft.com/office/drawing/2014/main" id="{D7046696-CE59-4E04-B571-52D874021411}"/>
              </a:ext>
            </a:extLst>
          </p:cNvPr>
          <p:cNvSpPr>
            <a:spLocks noChangeAspect="1" noChangeArrowheads="1"/>
          </p:cNvSpPr>
          <p:nvPr/>
        </p:nvSpPr>
        <p:spPr bwMode="auto">
          <a:xfrm rot="18418546">
            <a:off x="2806278" y="265438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75" name="AutoShape 3" descr="Большемурашкинский муниципальный округ">
            <a:extLst>
              <a:ext uri="{FF2B5EF4-FFF2-40B4-BE49-F238E27FC236}">
                <a16:creationId xmlns:a16="http://schemas.microsoft.com/office/drawing/2014/main" id="{B61ACEAA-18CC-4B11-8620-7A19D9CC0AAB}"/>
              </a:ext>
            </a:extLst>
          </p:cNvPr>
          <p:cNvSpPr>
            <a:spLocks noChangeAspect="1" noChangeArrowheads="1"/>
          </p:cNvSpPr>
          <p:nvPr/>
        </p:nvSpPr>
        <p:spPr bwMode="auto">
          <a:xfrm rot="18418546">
            <a:off x="2806278" y="265438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76" name="AutoShape 4" descr="Большемурашкинский муниципальный округ">
            <a:extLst>
              <a:ext uri="{FF2B5EF4-FFF2-40B4-BE49-F238E27FC236}">
                <a16:creationId xmlns:a16="http://schemas.microsoft.com/office/drawing/2014/main" id="{41BABC1D-704D-4A52-A07E-6D07E6D60D8F}"/>
              </a:ext>
            </a:extLst>
          </p:cNvPr>
          <p:cNvSpPr>
            <a:spLocks noChangeAspect="1" noChangeArrowheads="1"/>
          </p:cNvSpPr>
          <p:nvPr/>
        </p:nvSpPr>
        <p:spPr bwMode="auto">
          <a:xfrm rot="18418546">
            <a:off x="2806278" y="265438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77" name="AutoShape 5" descr="Большемурашкинский муниципальный округ">
            <a:extLst>
              <a:ext uri="{FF2B5EF4-FFF2-40B4-BE49-F238E27FC236}">
                <a16:creationId xmlns:a16="http://schemas.microsoft.com/office/drawing/2014/main" id="{04740FD2-5458-422B-B80D-D1AC9E765FAA}"/>
              </a:ext>
            </a:extLst>
          </p:cNvPr>
          <p:cNvSpPr>
            <a:spLocks noChangeAspect="1" noChangeArrowheads="1"/>
          </p:cNvSpPr>
          <p:nvPr/>
        </p:nvSpPr>
        <p:spPr bwMode="auto">
          <a:xfrm rot="18418546">
            <a:off x="2806278" y="265438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79" name="AutoShape 1" descr="Большемурашкинский муниципальный округ">
            <a:extLst>
              <a:ext uri="{FF2B5EF4-FFF2-40B4-BE49-F238E27FC236}">
                <a16:creationId xmlns:a16="http://schemas.microsoft.com/office/drawing/2014/main" id="{8CFE221C-8EB7-4417-8443-74A304FFFC7E}"/>
              </a:ext>
            </a:extLst>
          </p:cNvPr>
          <p:cNvSpPr>
            <a:spLocks noChangeAspect="1" noChangeArrowheads="1"/>
          </p:cNvSpPr>
          <p:nvPr/>
        </p:nvSpPr>
        <p:spPr bwMode="auto">
          <a:xfrm rot="19233175">
            <a:off x="14490" y="1239439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6" name="AutoShape 1" descr="Большемурашкинский муниципальный округ">
            <a:extLst>
              <a:ext uri="{FF2B5EF4-FFF2-40B4-BE49-F238E27FC236}">
                <a16:creationId xmlns:a16="http://schemas.microsoft.com/office/drawing/2014/main" id="{8CFE221C-8EB7-4417-8443-74A304FFFC7E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762000" y="1744663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7" name="AutoShape 1" descr="Большемурашкинский муниципальный округ">
            <a:extLst>
              <a:ext uri="{FF2B5EF4-FFF2-40B4-BE49-F238E27FC236}">
                <a16:creationId xmlns:a16="http://schemas.microsoft.com/office/drawing/2014/main" id="{8F43053D-B71B-4095-BB21-2158A8C228BF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371600" y="2697163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8" name="AutoShape 2" descr="Большемурашкинский муниципальный округ">
            <a:extLst>
              <a:ext uri="{FF2B5EF4-FFF2-40B4-BE49-F238E27FC236}">
                <a16:creationId xmlns:a16="http://schemas.microsoft.com/office/drawing/2014/main" id="{D7046696-CE59-4E04-B571-52D874021411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371600" y="2697163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9" name="AutoShape 3" descr="Большемурашкинский муниципальный округ">
            <a:extLst>
              <a:ext uri="{FF2B5EF4-FFF2-40B4-BE49-F238E27FC236}">
                <a16:creationId xmlns:a16="http://schemas.microsoft.com/office/drawing/2014/main" id="{B61ACEAA-18CC-4B11-8620-7A19D9CC0AAB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371600" y="2697163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0" name="AutoShape 4" descr="Большемурашкинский муниципальный округ">
            <a:extLst>
              <a:ext uri="{FF2B5EF4-FFF2-40B4-BE49-F238E27FC236}">
                <a16:creationId xmlns:a16="http://schemas.microsoft.com/office/drawing/2014/main" id="{41BABC1D-704D-4A52-A07E-6D07E6D60D8F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371600" y="2697163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1" name="AutoShape 5" descr="Большемурашкинский муниципальный округ">
            <a:extLst>
              <a:ext uri="{FF2B5EF4-FFF2-40B4-BE49-F238E27FC236}">
                <a16:creationId xmlns:a16="http://schemas.microsoft.com/office/drawing/2014/main" id="{04740FD2-5458-422B-B80D-D1AC9E765FAA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371600" y="2697163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/>
          </a:p>
        </p:txBody>
      </p:sp>
      <p:pic>
        <p:nvPicPr>
          <p:cNvPr id="7169" name="Picture 1" descr="Ардатовский муниципальный округ">
            <a:hlinkClick r:id="rId3"/>
            <a:extLst>
              <a:ext uri="{FF2B5EF4-FFF2-40B4-BE49-F238E27FC236}">
                <a16:creationId xmlns:a16="http://schemas.microsoft.com/office/drawing/2014/main" id="{0111E976-13A8-47B3-9AFA-9F2D1AD69F1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1744663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3" name="Таблица 2">
            <a:extLst>
              <a:ext uri="{FF2B5EF4-FFF2-40B4-BE49-F238E27FC236}">
                <a16:creationId xmlns:a16="http://schemas.microsoft.com/office/drawing/2014/main" id="{C870604B-EC55-491E-958F-BB5972202C8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65804475"/>
              </p:ext>
            </p:extLst>
          </p:nvPr>
        </p:nvGraphicFramePr>
        <p:xfrm>
          <a:off x="444193" y="1199348"/>
          <a:ext cx="5976000" cy="5269813"/>
        </p:xfrm>
        <a:graphic>
          <a:graphicData uri="http://schemas.openxmlformats.org/drawingml/2006/table">
            <a:tbl>
              <a:tblPr/>
              <a:tblGrid>
                <a:gridCol w="360000">
                  <a:extLst>
                    <a:ext uri="{9D8B030D-6E8A-4147-A177-3AD203B41FA5}">
                      <a16:colId xmlns:a16="http://schemas.microsoft.com/office/drawing/2014/main" val="1745226864"/>
                    </a:ext>
                  </a:extLst>
                </a:gridCol>
                <a:gridCol w="2808000">
                  <a:extLst>
                    <a:ext uri="{9D8B030D-6E8A-4147-A177-3AD203B41FA5}">
                      <a16:colId xmlns:a16="http://schemas.microsoft.com/office/drawing/2014/main" val="3941773782"/>
                    </a:ext>
                  </a:extLst>
                </a:gridCol>
                <a:gridCol w="2808000">
                  <a:extLst>
                    <a:ext uri="{9D8B030D-6E8A-4147-A177-3AD203B41FA5}">
                      <a16:colId xmlns:a16="http://schemas.microsoft.com/office/drawing/2014/main" val="994976475"/>
                    </a:ext>
                  </a:extLst>
                </a:gridCol>
              </a:tblGrid>
              <a:tr h="36000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 pitchFamily="50" charset="0"/>
                        </a:rPr>
                        <a:t>№</a:t>
                      </a:r>
                    </a:p>
                    <a:p>
                      <a:pPr algn="ctr" fontAlgn="ctr"/>
                      <a:r>
                        <a:rPr lang="ru-RU" sz="1000" b="1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 pitchFamily="50" charset="0"/>
                        </a:rPr>
                        <a:t>п/п</a:t>
                      </a:r>
                    </a:p>
                  </a:txBody>
                  <a:tcPr marL="7358" marR="7358" marT="7358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 pitchFamily="50" charset="0"/>
                        </a:rPr>
                        <a:t>Наименование ОМСУ НО</a:t>
                      </a:r>
                    </a:p>
                  </a:txBody>
                  <a:tcPr marL="7358" marR="7358" marT="7358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 pitchFamily="50" charset="0"/>
                        </a:rPr>
                        <a:t>Объем вложений в ОНС</a:t>
                      </a:r>
                      <a:br>
                        <a:rPr lang="ru-RU" sz="1000" b="1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 pitchFamily="50" charset="0"/>
                        </a:rPr>
                      </a:br>
                      <a:r>
                        <a:rPr lang="ru-RU" sz="1000" b="1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 pitchFamily="50" charset="0"/>
                        </a:rPr>
                        <a:t>на 01.01.2025 (в млн. рублей)</a:t>
                      </a:r>
                    </a:p>
                  </a:txBody>
                  <a:tcPr marL="7358" marR="7358" marT="7358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78083306"/>
                  </a:ext>
                </a:extLst>
              </a:tr>
              <a:tr h="27398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 pitchFamily="50" charset="0"/>
                        </a:rPr>
                        <a:t>1</a:t>
                      </a:r>
                    </a:p>
                  </a:txBody>
                  <a:tcPr marL="7358" marR="7358" marT="7358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kern="12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 pitchFamily="50" charset="0"/>
                          <a:ea typeface="+mn-ea"/>
                          <a:cs typeface="+mn-cs"/>
                        </a:rPr>
                        <a:t>г.о.г</a:t>
                      </a:r>
                      <a:r>
                        <a:rPr lang="ru-RU" sz="1000" b="0" i="0" u="none" strike="noStrike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 pitchFamily="50" charset="0"/>
                          <a:ea typeface="+mn-ea"/>
                          <a:cs typeface="+mn-cs"/>
                        </a:rPr>
                        <a:t>.</a:t>
                      </a:r>
                      <a:r>
                        <a:rPr lang="ru-RU" sz="10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 pitchFamily="50" charset="0"/>
                        </a:rPr>
                        <a:t> Саров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 pitchFamily="50" charset="0"/>
                        </a:rPr>
                        <a:t>465,9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50567009"/>
                  </a:ext>
                </a:extLst>
              </a:tr>
              <a:tr h="27398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 pitchFamily="50" charset="0"/>
                        </a:rPr>
                        <a:t>2</a:t>
                      </a:r>
                    </a:p>
                  </a:txBody>
                  <a:tcPr marL="7358" marR="7358" marT="7358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kern="12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 pitchFamily="50" charset="0"/>
                          <a:ea typeface="+mn-ea"/>
                          <a:cs typeface="+mn-cs"/>
                        </a:rPr>
                        <a:t>г.о.г</a:t>
                      </a:r>
                      <a:r>
                        <a:rPr lang="ru-RU" sz="1000" b="0" i="0" u="none" strike="noStrike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 pitchFamily="50" charset="0"/>
                          <a:ea typeface="+mn-ea"/>
                          <a:cs typeface="+mn-cs"/>
                        </a:rPr>
                        <a:t>. </a:t>
                      </a:r>
                      <a:r>
                        <a:rPr lang="ru-RU" sz="10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 pitchFamily="50" charset="0"/>
                        </a:rPr>
                        <a:t>Выкса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 pitchFamily="50" charset="0"/>
                        </a:rPr>
                        <a:t>435,3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01223132"/>
                  </a:ext>
                </a:extLst>
              </a:tr>
              <a:tr h="27398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 pitchFamily="50" charset="0"/>
                        </a:rPr>
                        <a:t>3</a:t>
                      </a:r>
                    </a:p>
                  </a:txBody>
                  <a:tcPr marL="7358" marR="7358" marT="7358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kern="12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 pitchFamily="50" charset="0"/>
                          <a:ea typeface="+mn-ea"/>
                          <a:cs typeface="+mn-cs"/>
                        </a:rPr>
                        <a:t>г.о</a:t>
                      </a:r>
                      <a:r>
                        <a:rPr lang="ru-RU" sz="1000" b="0" i="0" u="none" strike="noStrike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 pitchFamily="50" charset="0"/>
                          <a:ea typeface="+mn-ea"/>
                          <a:cs typeface="+mn-cs"/>
                        </a:rPr>
                        <a:t>. </a:t>
                      </a:r>
                      <a:r>
                        <a:rPr lang="ru-RU" sz="10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 pitchFamily="50" charset="0"/>
                        </a:rPr>
                        <a:t>Семеновский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 pitchFamily="50" charset="0"/>
                        </a:rPr>
                        <a:t>385,9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10519658"/>
                  </a:ext>
                </a:extLst>
              </a:tr>
              <a:tr h="27398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 pitchFamily="50" charset="0"/>
                        </a:rPr>
                        <a:t>4</a:t>
                      </a:r>
                    </a:p>
                  </a:txBody>
                  <a:tcPr marL="7358" marR="7358" marT="7358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 pitchFamily="50" charset="0"/>
                        </a:rPr>
                        <a:t>Уренский</a:t>
                      </a:r>
                      <a:r>
                        <a:rPr lang="ru-RU" sz="10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 pitchFamily="50" charset="0"/>
                        </a:rPr>
                        <a:t> </a:t>
                      </a:r>
                      <a:r>
                        <a:rPr lang="ru-RU" sz="1000" b="0" i="0" u="none" strike="noStrike" kern="12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 pitchFamily="50" charset="0"/>
                          <a:ea typeface="+mn-ea"/>
                          <a:cs typeface="+mn-cs"/>
                        </a:rPr>
                        <a:t>м.о</a:t>
                      </a:r>
                      <a:r>
                        <a:rPr lang="ru-RU" sz="1000" b="0" i="0" u="none" strike="noStrike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 pitchFamily="50" charset="0"/>
                          <a:ea typeface="+mn-ea"/>
                          <a:cs typeface="+mn-cs"/>
                        </a:rPr>
                        <a:t>.</a:t>
                      </a:r>
                      <a:endParaRPr lang="ru-RU" sz="100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Gramatika Light" panose="00000400000000000000" pitchFamily="50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 pitchFamily="50" charset="0"/>
                        </a:rPr>
                        <a:t>381,8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38479264"/>
                  </a:ext>
                </a:extLst>
              </a:tr>
              <a:tr h="27398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 pitchFamily="50" charset="0"/>
                        </a:rPr>
                        <a:t>5</a:t>
                      </a:r>
                    </a:p>
                  </a:txBody>
                  <a:tcPr marL="7358" marR="7358" marT="7358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 pitchFamily="50" charset="0"/>
                        </a:rPr>
                        <a:t>Павловский </a:t>
                      </a:r>
                      <a:r>
                        <a:rPr lang="ru-RU" sz="1000" b="0" i="0" u="none" strike="noStrike" kern="12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 pitchFamily="50" charset="0"/>
                          <a:ea typeface="+mn-ea"/>
                          <a:cs typeface="+mn-cs"/>
                        </a:rPr>
                        <a:t>м.о</a:t>
                      </a:r>
                      <a:r>
                        <a:rPr lang="ru-RU" sz="1000" b="0" i="0" u="none" strike="noStrike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 pitchFamily="50" charset="0"/>
                          <a:ea typeface="+mn-ea"/>
                          <a:cs typeface="+mn-cs"/>
                        </a:rPr>
                        <a:t>.</a:t>
                      </a:r>
                      <a:endParaRPr lang="ru-RU" sz="100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Gramatika Light" panose="00000400000000000000" pitchFamily="50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 pitchFamily="50" charset="0"/>
                        </a:rPr>
                        <a:t>357,6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48733221"/>
                  </a:ext>
                </a:extLst>
              </a:tr>
              <a:tr h="27398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 pitchFamily="50" charset="0"/>
                        </a:rPr>
                        <a:t>6</a:t>
                      </a:r>
                    </a:p>
                  </a:txBody>
                  <a:tcPr marL="7358" marR="7358" marT="7358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 pitchFamily="50" charset="0"/>
                        </a:rPr>
                        <a:t>Вадский</a:t>
                      </a:r>
                      <a:r>
                        <a:rPr lang="ru-RU" sz="10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 pitchFamily="50" charset="0"/>
                        </a:rPr>
                        <a:t> </a:t>
                      </a:r>
                      <a:r>
                        <a:rPr lang="ru-RU" sz="1000" b="0" i="0" u="none" strike="noStrike" kern="12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 pitchFamily="50" charset="0"/>
                          <a:ea typeface="+mn-ea"/>
                          <a:cs typeface="+mn-cs"/>
                        </a:rPr>
                        <a:t>м.о</a:t>
                      </a:r>
                      <a:r>
                        <a:rPr lang="ru-RU" sz="1000" b="0" i="0" u="none" strike="noStrike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 pitchFamily="50" charset="0"/>
                          <a:ea typeface="+mn-ea"/>
                          <a:cs typeface="+mn-cs"/>
                        </a:rPr>
                        <a:t>.</a:t>
                      </a:r>
                      <a:endParaRPr lang="ru-RU" sz="100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Gramatika Light" panose="00000400000000000000" pitchFamily="50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 pitchFamily="50" charset="0"/>
                        </a:rPr>
                        <a:t>343,1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60369855"/>
                  </a:ext>
                </a:extLst>
              </a:tr>
              <a:tr h="27398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 pitchFamily="50" charset="0"/>
                        </a:rPr>
                        <a:t>7</a:t>
                      </a:r>
                    </a:p>
                  </a:txBody>
                  <a:tcPr marL="7358" marR="7358" marT="7358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kern="12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 pitchFamily="50" charset="0"/>
                          <a:ea typeface="+mn-ea"/>
                          <a:cs typeface="+mn-cs"/>
                        </a:rPr>
                        <a:t>г.о</a:t>
                      </a:r>
                      <a:r>
                        <a:rPr lang="ru-RU" sz="1000" b="0" i="0" u="none" strike="noStrike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 pitchFamily="50" charset="0"/>
                          <a:ea typeface="+mn-ea"/>
                          <a:cs typeface="+mn-cs"/>
                        </a:rPr>
                        <a:t>. </a:t>
                      </a:r>
                      <a:r>
                        <a:rPr lang="ru-RU" sz="1000" b="0" i="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 pitchFamily="50" charset="0"/>
                        </a:rPr>
                        <a:t>Навашинский</a:t>
                      </a:r>
                      <a:endParaRPr lang="ru-RU" sz="100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Gramatika Light" panose="00000400000000000000" pitchFamily="50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 pitchFamily="50" charset="0"/>
                        </a:rPr>
                        <a:t>269,5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72313854"/>
                  </a:ext>
                </a:extLst>
              </a:tr>
              <a:tr h="27398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 pitchFamily="50" charset="0"/>
                        </a:rPr>
                        <a:t>8</a:t>
                      </a:r>
                    </a:p>
                  </a:txBody>
                  <a:tcPr marL="7358" marR="7358" marT="7358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 pitchFamily="50" charset="0"/>
                        </a:rPr>
                        <a:t>Воскресенский </a:t>
                      </a:r>
                      <a:r>
                        <a:rPr lang="ru-RU" sz="1000" b="0" i="0" u="none" strike="noStrike" kern="12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 pitchFamily="50" charset="0"/>
                          <a:ea typeface="+mn-ea"/>
                          <a:cs typeface="+mn-cs"/>
                        </a:rPr>
                        <a:t>м.о</a:t>
                      </a:r>
                      <a:r>
                        <a:rPr lang="ru-RU" sz="1000" b="0" i="0" u="none" strike="noStrike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 pitchFamily="50" charset="0"/>
                          <a:ea typeface="+mn-ea"/>
                          <a:cs typeface="+mn-cs"/>
                        </a:rPr>
                        <a:t>.</a:t>
                      </a:r>
                      <a:endParaRPr lang="ru-RU" sz="100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Gramatika Light" panose="00000400000000000000" pitchFamily="50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 pitchFamily="50" charset="0"/>
                        </a:rPr>
                        <a:t>245,9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67900582"/>
                  </a:ext>
                </a:extLst>
              </a:tr>
              <a:tr h="27398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 pitchFamily="50" charset="0"/>
                        </a:rPr>
                        <a:t>9</a:t>
                      </a:r>
                    </a:p>
                  </a:txBody>
                  <a:tcPr marL="7358" marR="7358" marT="7358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 pitchFamily="50" charset="0"/>
                        </a:rPr>
                        <a:t>Сергачский</a:t>
                      </a:r>
                      <a:r>
                        <a:rPr lang="ru-RU" sz="10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 pitchFamily="50" charset="0"/>
                        </a:rPr>
                        <a:t> </a:t>
                      </a:r>
                      <a:r>
                        <a:rPr lang="ru-RU" sz="1000" b="0" i="0" u="none" strike="noStrike" kern="12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 pitchFamily="50" charset="0"/>
                          <a:ea typeface="+mn-ea"/>
                          <a:cs typeface="+mn-cs"/>
                        </a:rPr>
                        <a:t>м.о</a:t>
                      </a:r>
                      <a:r>
                        <a:rPr lang="ru-RU" sz="1000" b="0" i="0" u="none" strike="noStrike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 pitchFamily="50" charset="0"/>
                          <a:ea typeface="+mn-ea"/>
                          <a:cs typeface="+mn-cs"/>
                        </a:rPr>
                        <a:t>.</a:t>
                      </a:r>
                      <a:endParaRPr lang="ru-RU" sz="100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Gramatika Light" panose="00000400000000000000" pitchFamily="50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 pitchFamily="50" charset="0"/>
                        </a:rPr>
                        <a:t>220,4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66293371"/>
                  </a:ext>
                </a:extLst>
              </a:tr>
              <a:tr h="27398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 pitchFamily="50" charset="0"/>
                        </a:rPr>
                        <a:t>10</a:t>
                      </a:r>
                    </a:p>
                  </a:txBody>
                  <a:tcPr marL="7358" marR="7358" marT="7358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 pitchFamily="50" charset="0"/>
                        </a:rPr>
                        <a:t>Балахнинский</a:t>
                      </a:r>
                      <a:r>
                        <a:rPr lang="ru-RU" sz="10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 pitchFamily="50" charset="0"/>
                        </a:rPr>
                        <a:t> </a:t>
                      </a:r>
                      <a:r>
                        <a:rPr lang="ru-RU" sz="1000" b="0" i="0" u="none" strike="noStrike" kern="12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 pitchFamily="50" charset="0"/>
                          <a:ea typeface="+mn-ea"/>
                          <a:cs typeface="+mn-cs"/>
                        </a:rPr>
                        <a:t>м.о</a:t>
                      </a:r>
                      <a:r>
                        <a:rPr lang="ru-RU" sz="1000" b="0" i="0" u="none" strike="noStrike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 pitchFamily="50" charset="0"/>
                          <a:ea typeface="+mn-ea"/>
                          <a:cs typeface="+mn-cs"/>
                        </a:rPr>
                        <a:t>.</a:t>
                      </a:r>
                      <a:endParaRPr lang="ru-RU" sz="100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Gramatika Light" panose="00000400000000000000" pitchFamily="50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 pitchFamily="50" charset="0"/>
                        </a:rPr>
                        <a:t>204,4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52063661"/>
                  </a:ext>
                </a:extLst>
              </a:tr>
              <a:tr h="27398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 pitchFamily="50" charset="0"/>
                        </a:rPr>
                        <a:t>11</a:t>
                      </a:r>
                    </a:p>
                  </a:txBody>
                  <a:tcPr marL="7358" marR="7358" marT="7358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kern="12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 pitchFamily="50" charset="0"/>
                          <a:ea typeface="+mn-ea"/>
                          <a:cs typeface="+mn-cs"/>
                        </a:rPr>
                        <a:t>г.о.г</a:t>
                      </a:r>
                      <a:r>
                        <a:rPr lang="ru-RU" sz="1000" b="0" i="0" u="none" strike="noStrike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 pitchFamily="50" charset="0"/>
                          <a:ea typeface="+mn-ea"/>
                          <a:cs typeface="+mn-cs"/>
                        </a:rPr>
                        <a:t>.</a:t>
                      </a:r>
                      <a:r>
                        <a:rPr lang="ru-RU" sz="10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 pitchFamily="50" charset="0"/>
                        </a:rPr>
                        <a:t> Кулебаки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 pitchFamily="50" charset="0"/>
                        </a:rPr>
                        <a:t>200,9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66455249"/>
                  </a:ext>
                </a:extLst>
              </a:tr>
              <a:tr h="27398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 pitchFamily="50" charset="0"/>
                        </a:rPr>
                        <a:t>12</a:t>
                      </a:r>
                    </a:p>
                  </a:txBody>
                  <a:tcPr marL="7358" marR="7358" marT="7358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 pitchFamily="50" charset="0"/>
                        </a:rPr>
                        <a:t>Бутурлинский</a:t>
                      </a:r>
                      <a:r>
                        <a:rPr lang="ru-RU" sz="10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 pitchFamily="50" charset="0"/>
                        </a:rPr>
                        <a:t> </a:t>
                      </a:r>
                      <a:r>
                        <a:rPr lang="ru-RU" sz="1000" b="0" i="0" u="none" strike="noStrike" kern="12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 pitchFamily="50" charset="0"/>
                          <a:ea typeface="+mn-ea"/>
                          <a:cs typeface="+mn-cs"/>
                        </a:rPr>
                        <a:t>м.о</a:t>
                      </a:r>
                      <a:r>
                        <a:rPr lang="ru-RU" sz="1000" b="0" i="0" u="none" strike="noStrike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 pitchFamily="50" charset="0"/>
                          <a:ea typeface="+mn-ea"/>
                          <a:cs typeface="+mn-cs"/>
                        </a:rPr>
                        <a:t>.</a:t>
                      </a:r>
                      <a:endParaRPr lang="ru-RU" sz="100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Gramatika Light" panose="00000400000000000000" pitchFamily="50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 pitchFamily="50" charset="0"/>
                        </a:rPr>
                        <a:t>176,3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77719751"/>
                  </a:ext>
                </a:extLst>
              </a:tr>
              <a:tr h="27398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 pitchFamily="50" charset="0"/>
                        </a:rPr>
                        <a:t>13</a:t>
                      </a:r>
                    </a:p>
                  </a:txBody>
                  <a:tcPr marL="7358" marR="7358" marT="7358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 pitchFamily="50" charset="0"/>
                        </a:rPr>
                        <a:t>Дальнеконстантиновский</a:t>
                      </a:r>
                      <a:r>
                        <a:rPr lang="ru-RU" sz="10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 pitchFamily="50" charset="0"/>
                        </a:rPr>
                        <a:t> </a:t>
                      </a:r>
                      <a:r>
                        <a:rPr lang="ru-RU" sz="1000" b="0" i="0" u="none" strike="noStrike" kern="12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 pitchFamily="50" charset="0"/>
                          <a:ea typeface="+mn-ea"/>
                          <a:cs typeface="+mn-cs"/>
                        </a:rPr>
                        <a:t>м.о</a:t>
                      </a:r>
                      <a:r>
                        <a:rPr lang="ru-RU" sz="1000" b="0" i="0" u="none" strike="noStrike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 pitchFamily="50" charset="0"/>
                          <a:ea typeface="+mn-ea"/>
                          <a:cs typeface="+mn-cs"/>
                        </a:rPr>
                        <a:t>.</a:t>
                      </a:r>
                      <a:endParaRPr lang="ru-RU" sz="100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Gramatika Light" panose="00000400000000000000" pitchFamily="50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 pitchFamily="50" charset="0"/>
                        </a:rPr>
                        <a:t>173,4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56827242"/>
                  </a:ext>
                </a:extLst>
              </a:tr>
              <a:tr h="27398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 pitchFamily="50" charset="0"/>
                        </a:rPr>
                        <a:t>14</a:t>
                      </a:r>
                    </a:p>
                  </a:txBody>
                  <a:tcPr marL="7358" marR="7358" marT="7358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 pitchFamily="50" charset="0"/>
                        </a:rPr>
                        <a:t>Сеченовский</a:t>
                      </a:r>
                      <a:r>
                        <a:rPr lang="ru-RU" sz="10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 pitchFamily="50" charset="0"/>
                        </a:rPr>
                        <a:t> </a:t>
                      </a:r>
                      <a:r>
                        <a:rPr lang="ru-RU" sz="1000" b="0" i="0" u="none" strike="noStrike" kern="12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 pitchFamily="50" charset="0"/>
                          <a:ea typeface="+mn-ea"/>
                          <a:cs typeface="+mn-cs"/>
                        </a:rPr>
                        <a:t>м.о</a:t>
                      </a:r>
                      <a:r>
                        <a:rPr lang="ru-RU" sz="1000" b="0" i="0" u="none" strike="noStrike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 pitchFamily="50" charset="0"/>
                          <a:ea typeface="+mn-ea"/>
                          <a:cs typeface="+mn-cs"/>
                        </a:rPr>
                        <a:t>.</a:t>
                      </a:r>
                      <a:endParaRPr lang="ru-RU" sz="100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Gramatika Light" panose="00000400000000000000" pitchFamily="50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 pitchFamily="50" charset="0"/>
                        </a:rPr>
                        <a:t>142,7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73948460"/>
                  </a:ext>
                </a:extLst>
              </a:tr>
              <a:tr h="27398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 pitchFamily="50" charset="0"/>
                        </a:rPr>
                        <a:t>15</a:t>
                      </a:r>
                    </a:p>
                  </a:txBody>
                  <a:tcPr marL="7358" marR="7358" marT="7358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 pitchFamily="50" charset="0"/>
                        </a:rPr>
                        <a:t>Варнавинский</a:t>
                      </a:r>
                      <a:r>
                        <a:rPr lang="ru-RU" sz="10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 pitchFamily="50" charset="0"/>
                        </a:rPr>
                        <a:t> </a:t>
                      </a:r>
                      <a:r>
                        <a:rPr lang="ru-RU" sz="1000" b="0" i="0" u="none" strike="noStrike" kern="12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 pitchFamily="50" charset="0"/>
                          <a:ea typeface="+mn-ea"/>
                          <a:cs typeface="+mn-cs"/>
                        </a:rPr>
                        <a:t>м.о</a:t>
                      </a:r>
                      <a:r>
                        <a:rPr lang="ru-RU" sz="1000" b="0" i="0" u="none" strike="noStrike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 pitchFamily="50" charset="0"/>
                          <a:ea typeface="+mn-ea"/>
                          <a:cs typeface="+mn-cs"/>
                        </a:rPr>
                        <a:t>.</a:t>
                      </a:r>
                      <a:endParaRPr lang="ru-RU" sz="100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Gramatika Light" panose="00000400000000000000" pitchFamily="50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 pitchFamily="50" charset="0"/>
                        </a:rPr>
                        <a:t>140,4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15275778"/>
                  </a:ext>
                </a:extLst>
              </a:tr>
              <a:tr h="27398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 pitchFamily="50" charset="0"/>
                        </a:rPr>
                        <a:t>16</a:t>
                      </a:r>
                    </a:p>
                  </a:txBody>
                  <a:tcPr marL="7358" marR="7358" marT="7358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 pitchFamily="50" charset="0"/>
                        </a:rPr>
                        <a:t>Ковернинский</a:t>
                      </a:r>
                      <a:r>
                        <a:rPr lang="ru-RU" sz="10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 pitchFamily="50" charset="0"/>
                        </a:rPr>
                        <a:t> </a:t>
                      </a:r>
                      <a:r>
                        <a:rPr lang="ru-RU" sz="1000" b="0" i="0" u="none" strike="noStrike" kern="12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 pitchFamily="50" charset="0"/>
                          <a:ea typeface="+mn-ea"/>
                          <a:cs typeface="+mn-cs"/>
                        </a:rPr>
                        <a:t>м.о</a:t>
                      </a:r>
                      <a:r>
                        <a:rPr lang="ru-RU" sz="1000" b="0" i="0" u="none" strike="noStrike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 pitchFamily="50" charset="0"/>
                          <a:ea typeface="+mn-ea"/>
                          <a:cs typeface="+mn-cs"/>
                        </a:rPr>
                        <a:t>.</a:t>
                      </a:r>
                      <a:endParaRPr lang="ru-RU" sz="100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Gramatika Light" panose="00000400000000000000" pitchFamily="50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 pitchFamily="50" charset="0"/>
                        </a:rPr>
                        <a:t>128,2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27065588"/>
                  </a:ext>
                </a:extLst>
              </a:tr>
              <a:tr h="27398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 pitchFamily="50" charset="0"/>
                        </a:rPr>
                        <a:t>17</a:t>
                      </a:r>
                    </a:p>
                  </a:txBody>
                  <a:tcPr marL="7358" marR="7358" marT="7358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 pitchFamily="50" charset="0"/>
                        </a:rPr>
                        <a:t>Лысковский</a:t>
                      </a:r>
                      <a:r>
                        <a:rPr lang="ru-RU" sz="10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 pitchFamily="50" charset="0"/>
                        </a:rPr>
                        <a:t> </a:t>
                      </a:r>
                      <a:r>
                        <a:rPr lang="ru-RU" sz="1000" b="0" i="0" u="none" strike="noStrike" kern="12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 pitchFamily="50" charset="0"/>
                          <a:ea typeface="+mn-ea"/>
                          <a:cs typeface="+mn-cs"/>
                        </a:rPr>
                        <a:t>м.о</a:t>
                      </a:r>
                      <a:r>
                        <a:rPr lang="ru-RU" sz="1000" b="0" i="0" u="none" strike="noStrike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 pitchFamily="50" charset="0"/>
                          <a:ea typeface="+mn-ea"/>
                          <a:cs typeface="+mn-cs"/>
                        </a:rPr>
                        <a:t>.</a:t>
                      </a:r>
                      <a:endParaRPr lang="ru-RU" sz="100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Gramatika Light" panose="00000400000000000000" pitchFamily="50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 pitchFamily="50" charset="0"/>
                        </a:rPr>
                        <a:t>102,5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90677892"/>
                  </a:ext>
                </a:extLst>
              </a:tr>
              <a:tr h="252000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ru-RU" sz="1000" b="1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 pitchFamily="50" charset="0"/>
                        </a:rPr>
                        <a:t>Итого:</a:t>
                      </a:r>
                    </a:p>
                  </a:txBody>
                  <a:tcPr marL="7358" marR="7358" marT="7358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Gramatika Light" panose="0000040000000000000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 pitchFamily="50" charset="0"/>
                        </a:rPr>
                        <a:t>4 374,2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11462407"/>
                  </a:ext>
                </a:extLst>
              </a:tr>
            </a:tbl>
          </a:graphicData>
        </a:graphic>
      </p:graphicFrame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DBD70B2D-365C-4113-9FAA-4C6912AA8E79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artisticCrisscrossEtching/>
                    </a14:imgEffect>
                    <a14:imgEffect>
                      <a14:saturation sat="200000"/>
                    </a14:imgEffect>
                    <a14:imgEffect>
                      <a14:brightnessContrast contrast="-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52966" y="1199351"/>
            <a:ext cx="4381920" cy="531825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23" name="Прямоугольник">
            <a:extLst>
              <a:ext uri="{FF2B5EF4-FFF2-40B4-BE49-F238E27FC236}">
                <a16:creationId xmlns:a16="http://schemas.microsoft.com/office/drawing/2014/main" id="{CE667F02-DE91-47ED-B3AD-89F36E413782}"/>
              </a:ext>
            </a:extLst>
          </p:cNvPr>
          <p:cNvSpPr/>
          <p:nvPr/>
        </p:nvSpPr>
        <p:spPr>
          <a:xfrm>
            <a:off x="0" y="1"/>
            <a:ext cx="12192000" cy="557922"/>
          </a:xfrm>
          <a:prstGeom prst="rect">
            <a:avLst/>
          </a:prstGeom>
          <a:solidFill>
            <a:srgbClr val="EEF3F9"/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ctr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+mn-lt"/>
                <a:ea typeface="+mn-ea"/>
                <a:cs typeface="+mn-cs"/>
                <a:sym typeface="Gramatika Medium"/>
              </a:defRPr>
            </a:pPr>
            <a:endParaRPr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18A69DBB-39C7-4761-B5AA-00F911BD1304}"/>
              </a:ext>
            </a:extLst>
          </p:cNvPr>
          <p:cNvSpPr txBox="1"/>
          <p:nvPr/>
        </p:nvSpPr>
        <p:spPr>
          <a:xfrm>
            <a:off x="0" y="74473"/>
            <a:ext cx="8587962" cy="3539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700" b="1" dirty="0">
                <a:solidFill>
                  <a:schemeClr val="accent1">
                    <a:lumMod val="50000"/>
                  </a:schemeClr>
                </a:solidFill>
                <a:latin typeface="Gramatika Medium" panose="00000600000000000000" pitchFamily="50" charset="0"/>
              </a:rPr>
              <a:t>Рейтинг ОМСУ НО по объему вложений в ОНС по состоянию на 01.0</a:t>
            </a:r>
            <a:r>
              <a:rPr lang="en-US" sz="1700" b="1" dirty="0">
                <a:solidFill>
                  <a:schemeClr val="accent1">
                    <a:lumMod val="50000"/>
                  </a:schemeClr>
                </a:solidFill>
                <a:latin typeface="Gramatika Medium" panose="00000600000000000000" pitchFamily="50" charset="0"/>
              </a:rPr>
              <a:t>1</a:t>
            </a:r>
            <a:r>
              <a:rPr lang="ru-RU" sz="1700" b="1" dirty="0">
                <a:solidFill>
                  <a:schemeClr val="accent1">
                    <a:lumMod val="50000"/>
                  </a:schemeClr>
                </a:solidFill>
                <a:latin typeface="Gramatika Medium" panose="00000600000000000000" pitchFamily="50" charset="0"/>
              </a:rPr>
              <a:t>.202</a:t>
            </a:r>
            <a:r>
              <a:rPr lang="en-US" sz="1700" b="1" dirty="0">
                <a:solidFill>
                  <a:schemeClr val="accent1">
                    <a:lumMod val="50000"/>
                  </a:schemeClr>
                </a:solidFill>
                <a:latin typeface="Gramatika Medium" panose="00000600000000000000" pitchFamily="50" charset="0"/>
              </a:rPr>
              <a:t>5</a:t>
            </a:r>
            <a:r>
              <a:rPr lang="ru-RU" sz="1700" b="1" dirty="0">
                <a:solidFill>
                  <a:schemeClr val="accent1">
                    <a:lumMod val="50000"/>
                  </a:schemeClr>
                </a:solidFill>
                <a:latin typeface="Gramatika Medium" panose="00000600000000000000" pitchFamily="50" charset="0"/>
              </a:rPr>
              <a:t> г.</a:t>
            </a:r>
          </a:p>
        </p:txBody>
      </p:sp>
      <p:sp>
        <p:nvSpPr>
          <p:cNvPr id="25" name="Прямоугольник 24">
            <a:extLst>
              <a:ext uri="{FF2B5EF4-FFF2-40B4-BE49-F238E27FC236}">
                <a16:creationId xmlns:a16="http://schemas.microsoft.com/office/drawing/2014/main" id="{0A88F73E-DE8E-4BB7-A3A1-76043C1D9EF7}"/>
              </a:ext>
            </a:extLst>
          </p:cNvPr>
          <p:cNvSpPr/>
          <p:nvPr/>
        </p:nvSpPr>
        <p:spPr>
          <a:xfrm>
            <a:off x="361848" y="879757"/>
            <a:ext cx="614069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200" b="1" dirty="0">
                <a:solidFill>
                  <a:schemeClr val="accent1">
                    <a:lumMod val="50000"/>
                  </a:schemeClr>
                </a:solidFill>
                <a:latin typeface="Gramatika Light" panose="00000400000000000000" pitchFamily="50" charset="0"/>
              </a:rPr>
              <a:t>«Желтая зона»  (объем вложений составляет от 100 до 500 млн. руб.)</a:t>
            </a:r>
            <a:endParaRPr lang="ru-RU" sz="1200" b="1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40082055"/>
      </p:ext>
    </p:extLst>
  </p:cSld>
  <p:clrMapOvr>
    <a:masterClrMapping/>
  </p:clrMapOvr>
  <p:transition spd="slow">
    <p:wipe/>
  </p:transition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</TotalTime>
  <Words>183</Words>
  <Application>Microsoft Office PowerPoint</Application>
  <PresentationFormat>Широкоэкранный</PresentationFormat>
  <Paragraphs>60</Paragraphs>
  <Slides>1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8" baseType="lpstr">
      <vt:lpstr>Arial</vt:lpstr>
      <vt:lpstr>Calibri</vt:lpstr>
      <vt:lpstr>Calibri Light</vt:lpstr>
      <vt:lpstr>Gramatika Light</vt:lpstr>
      <vt:lpstr>Gramatika Medium</vt:lpstr>
      <vt:lpstr>Times New Roman</vt:lpstr>
      <vt:lpstr>Тема Office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Назаровская Екатерина Алексеевна</dc:creator>
  <cp:lastModifiedBy>user</cp:lastModifiedBy>
  <cp:revision>30</cp:revision>
  <cp:lastPrinted>2026-04-20T13:52:16Z</cp:lastPrinted>
  <dcterms:created xsi:type="dcterms:W3CDTF">2026-03-27T11:30:17Z</dcterms:created>
  <dcterms:modified xsi:type="dcterms:W3CDTF">2026-05-06T08:38:45Z</dcterms:modified>
</cp:coreProperties>
</file>